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67" r:id="rId3"/>
    <p:sldId id="258" r:id="rId4"/>
    <p:sldId id="274" r:id="rId5"/>
    <p:sldId id="266" r:id="rId6"/>
    <p:sldId id="275" r:id="rId7"/>
    <p:sldId id="276" r:id="rId8"/>
    <p:sldId id="277" r:id="rId9"/>
    <p:sldId id="284" r:id="rId10"/>
    <p:sldId id="278" r:id="rId11"/>
    <p:sldId id="280" r:id="rId12"/>
    <p:sldId id="281" r:id="rId13"/>
    <p:sldId id="282" r:id="rId14"/>
    <p:sldId id="283" r:id="rId15"/>
    <p:sldId id="263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 классы</c:v>
                </c:pt>
                <c:pt idx="1">
                  <c:v>3 классы</c:v>
                </c:pt>
                <c:pt idx="2">
                  <c:v>4 классы</c:v>
                </c:pt>
                <c:pt idx="3">
                  <c:v>2-4 классы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</c:v>
                </c:pt>
                <c:pt idx="1">
                  <c:v>75</c:v>
                </c:pt>
                <c:pt idx="2">
                  <c:v>73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51-45E6-8082-C513C5D4F4D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 классы</c:v>
                </c:pt>
                <c:pt idx="1">
                  <c:v>3 классы</c:v>
                </c:pt>
                <c:pt idx="2">
                  <c:v>4 классы</c:v>
                </c:pt>
                <c:pt idx="3">
                  <c:v>2-4 классы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</c:v>
                </c:pt>
                <c:pt idx="1">
                  <c:v>66</c:v>
                </c:pt>
                <c:pt idx="2">
                  <c:v>73</c:v>
                </c:pt>
                <c:pt idx="3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51-45E6-8082-C513C5D4F4D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 классы</c:v>
                </c:pt>
                <c:pt idx="1">
                  <c:v>3 классы</c:v>
                </c:pt>
                <c:pt idx="2">
                  <c:v>4 классы</c:v>
                </c:pt>
                <c:pt idx="3">
                  <c:v>2-4 классы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-9</c:v>
                </c:pt>
                <c:pt idx="1">
                  <c:v>-9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51-45E6-8082-C513C5D4F4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8256040"/>
        <c:axId val="378255712"/>
      </c:barChart>
      <c:catAx>
        <c:axId val="378256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255712"/>
        <c:crosses val="autoZero"/>
        <c:auto val="1"/>
        <c:lblAlgn val="ctr"/>
        <c:lblOffset val="100"/>
        <c:noMultiLvlLbl val="0"/>
      </c:catAx>
      <c:valAx>
        <c:axId val="37825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256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 классы</c:v>
                </c:pt>
                <c:pt idx="1">
                  <c:v>6 классы</c:v>
                </c:pt>
                <c:pt idx="2">
                  <c:v>7 классы</c:v>
                </c:pt>
                <c:pt idx="3">
                  <c:v>8 классы</c:v>
                </c:pt>
                <c:pt idx="4">
                  <c:v>9 классы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62</c:v>
                </c:pt>
                <c:pt idx="1">
                  <c:v>61</c:v>
                </c:pt>
                <c:pt idx="2">
                  <c:v>37</c:v>
                </c:pt>
                <c:pt idx="3">
                  <c:v>45</c:v>
                </c:pt>
                <c:pt idx="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1F-471C-BD9C-7B3DDF3EE7C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 классы</c:v>
                </c:pt>
                <c:pt idx="1">
                  <c:v>6 классы</c:v>
                </c:pt>
                <c:pt idx="2">
                  <c:v>7 классы</c:v>
                </c:pt>
                <c:pt idx="3">
                  <c:v>8 классы</c:v>
                </c:pt>
                <c:pt idx="4">
                  <c:v>9 классы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62</c:v>
                </c:pt>
                <c:pt idx="1">
                  <c:v>61</c:v>
                </c:pt>
                <c:pt idx="2">
                  <c:v>53</c:v>
                </c:pt>
                <c:pt idx="3">
                  <c:v>35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1F-471C-BD9C-7B3DDF3EE7C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3285024154589372E-2"/>
                  <c:y val="1.678556219605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A65-40F9-A626-C7A2588FF0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5 классы</c:v>
                </c:pt>
                <c:pt idx="1">
                  <c:v>6 классы</c:v>
                </c:pt>
                <c:pt idx="2">
                  <c:v>7 классы</c:v>
                </c:pt>
                <c:pt idx="3">
                  <c:v>8 классы</c:v>
                </c:pt>
                <c:pt idx="4">
                  <c:v>9 классы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16</c:v>
                </c:pt>
                <c:pt idx="3">
                  <c:v>-10</c:v>
                </c:pt>
                <c:pt idx="4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1F-471C-BD9C-7B3DDF3EE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4934176"/>
        <c:axId val="439084288"/>
      </c:barChart>
      <c:catAx>
        <c:axId val="43493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9084288"/>
        <c:crosses val="autoZero"/>
        <c:auto val="1"/>
        <c:lblAlgn val="ctr"/>
        <c:lblOffset val="100"/>
        <c:noMultiLvlLbl val="0"/>
      </c:catAx>
      <c:valAx>
        <c:axId val="439084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493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21381566434631E-2"/>
          <c:y val="3.5027232750050319E-2"/>
          <c:w val="0.94637861843356541"/>
          <c:h val="0.841753630525076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 класс</c:v>
                </c:pt>
                <c:pt idx="1">
                  <c:v>11 класс</c:v>
                </c:pt>
                <c:pt idx="2">
                  <c:v>10-11 классы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</c:v>
                </c:pt>
                <c:pt idx="1">
                  <c:v>74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6-466E-9CD0-8123FDDEA7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 класс</c:v>
                </c:pt>
                <c:pt idx="1">
                  <c:v>11 класс</c:v>
                </c:pt>
                <c:pt idx="2">
                  <c:v>10-11 классы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50</c:v>
                </c:pt>
                <c:pt idx="1">
                  <c:v>53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26-466E-9CD0-8123FDDEA78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10 класс</c:v>
                </c:pt>
                <c:pt idx="1">
                  <c:v>11 класс</c:v>
                </c:pt>
                <c:pt idx="2">
                  <c:v>10-11 классы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-7</c:v>
                </c:pt>
                <c:pt idx="1">
                  <c:v>-21</c:v>
                </c:pt>
                <c:pt idx="2">
                  <c:v>-13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26-466E-9CD0-8123FDDEA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8244872"/>
        <c:axId val="408245200"/>
      </c:barChart>
      <c:catAx>
        <c:axId val="40824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245200"/>
        <c:crosses val="autoZero"/>
        <c:auto val="1"/>
        <c:lblAlgn val="ctr"/>
        <c:lblOffset val="100"/>
        <c:noMultiLvlLbl val="0"/>
      </c:catAx>
      <c:valAx>
        <c:axId val="40824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244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</a:t>
            </a:r>
            <a:r>
              <a:rPr lang="ru-RU" sz="24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E8-4ED7-B45F-DC8407B3817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246376811594203E-3"/>
                  <c:y val="-7.7459333849728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E8-4ED7-B45F-DC8407B381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C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3.6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E8-4ED7-B45F-DC8407B3817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E8-4ED7-B45F-DC8407B3817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РТ 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E8-4ED7-B45F-DC8407B38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08030816"/>
        <c:axId val="408028192"/>
      </c:barChart>
      <c:catAx>
        <c:axId val="40803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8028192"/>
        <c:crosses val="autoZero"/>
        <c:auto val="1"/>
        <c:lblAlgn val="ctr"/>
        <c:lblOffset val="100"/>
        <c:noMultiLvlLbl val="0"/>
      </c:catAx>
      <c:valAx>
        <c:axId val="40802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03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r>
              <a:rPr lang="ru-RU" baseline="0" dirty="0"/>
              <a:t> 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8325440298223594E-2"/>
          <c:y val="0.15174295699482182"/>
          <c:w val="0.95080499448438516"/>
          <c:h val="0.74052977305025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3.6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68-4D82-A1BB-563F0AC43F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6231884057970794E-3"/>
                  <c:y val="-9.295120061967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68-4D82-A1BB-563F0AC43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C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3.5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68-4D82-A1BB-563F0AC43F1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077294685990338E-3"/>
                  <c:y val="8.985282726568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68-4D82-A1BB-563F0AC43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-0.1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68-4D82-A1BB-563F0AC43F1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68-4D82-A1BB-563F0AC43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8256024"/>
        <c:axId val="408257336"/>
      </c:barChart>
      <c:catAx>
        <c:axId val="408256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8257336"/>
        <c:crosses val="autoZero"/>
        <c:auto val="1"/>
        <c:lblAlgn val="ctr"/>
        <c:lblOffset val="100"/>
        <c:noMultiLvlLbl val="0"/>
      </c:catAx>
      <c:valAx>
        <c:axId val="408257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256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  <a:r>
              <a:rPr lang="ru-RU" sz="24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(профиль)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2751816349043327E-2"/>
          <c:y val="0.15151070097647554"/>
          <c:w val="0.94637861843356541"/>
          <c:h val="0.728368535652640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B2-47E7-BC42-B1034A5F2B5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B2-47E7-BC42-B1034A5F2B5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-16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B2-47E7-BC42-B1034A5F2B5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РТ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средний балл</c:v>
                </c:pt>
                <c:pt idx="1">
                  <c:v>двойки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64.5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B2-47E7-BC42-B1034A5F2B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8045904"/>
        <c:axId val="408039016"/>
      </c:barChart>
      <c:catAx>
        <c:axId val="40804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8039016"/>
        <c:crosses val="autoZero"/>
        <c:auto val="1"/>
        <c:lblAlgn val="ctr"/>
        <c:lblOffset val="100"/>
        <c:noMultiLvlLbl val="0"/>
      </c:catAx>
      <c:valAx>
        <c:axId val="408039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8045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C46714-EA01-4BA8-B3F4-1804E1ADD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FA0AC6-9EBA-40E1-BBC8-87B9F00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DAAFA1-B9E1-4CF6-9E6D-87613776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47870-C82B-4F62-91CF-02C2A8DE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60D616-074D-47B4-B726-E9928A98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EA2C6B-320E-404F-B8A0-821D1093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FE942B-7393-4B73-A8D9-DB6C12184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CEB6D-ED6D-4526-81A8-6B48D450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52732C-DB42-4FF4-B63F-BDB95C23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427B4B-0BA1-4E32-AC35-3A7656175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EFE849-CF36-4DF7-B3AA-B5613D278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612AF-149D-40FD-81B8-0BEF0CA2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86FBBA-6EDD-41C1-83F2-A92D6A1E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24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0E3E9-2EA0-4F93-ACF3-69B3BFD8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FF30DC-8368-4617-B796-6D8CD1AA93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90E88DC-1E9E-475D-B470-7C75BF6F8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651535-13B0-4736-B6E0-8114A25C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5029B0-26CA-4FD7-8F74-A5910734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FDCF4F-29F3-434F-93BF-7145496C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0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19624-59D1-41E3-AEA2-748028B5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1F556-4960-4FFB-84B0-6DD9DECFF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852AA-44AB-40DE-ABB5-D989F49F6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F99121-21B5-44CE-A3CC-FB750D001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2C88A-CBD1-4F5D-AFDA-B87C66F4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3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9D2C97F-DA00-4FE0-831A-7C4145CC87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E203A0-4947-4CC0-B314-D5F901EC7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999C7-CA6F-4918-9A59-E4F9979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F7D328-60F9-4536-BF6F-A15329120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5CB392-EC5F-4163-9BD2-AD0959FD7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464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D4EC29-EC9D-4966-9B2F-5A81BAAA1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AF823D-AA6C-41CE-8369-D43088671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000" y="2034000"/>
            <a:ext cx="10515600" cy="40979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3379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8A106-66FA-4DD6-BAB3-B8D8393A6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6B7C11-BF9E-408C-887F-6B9BC186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9E133-BC16-4FB3-9BC0-B6A568D98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5CB5E0-055B-4886-BB25-0C7618D3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10B8AC-7215-4E96-8E27-FC440628E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50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56F72-33A8-4910-A853-F0EF915F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EF7DE8-23CA-4D99-8CC9-4903DDD55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C177F8-D6AF-47A0-B490-1B3CDFEE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72E65B-AF1C-4F65-9941-D855AC96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8AAEDA-38B0-46A7-BB17-DB378E2D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7335DD-857A-49BC-BF94-7878B3D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9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FFB23-FD3E-408F-A23F-485521549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57B89F-6135-4F2B-893F-E89610007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95CA68-6719-40C1-95A2-F647EA7FA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4B353A-0A39-4E56-A1C1-2DDA22C594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A394CB-908A-4E67-874E-EA58FD2B22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A4D78FF-9BDC-47EE-AD08-F85FEF05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64B697-85E0-44B7-99FA-9C7AC685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D574AC-5168-4E22-8835-2D38CC2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317D4-8ACB-498D-8524-42577754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8D9979-8217-47E8-9E8D-B2D0F8032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7BFD1B-2793-4D83-B874-8CE6EE8A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293DF3D-5BBD-49D4-B217-881FB138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2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ACF60-303D-438B-ADDF-FD8A00C5B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57D61A-5D1E-48D1-8F9F-72DCC6131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97FC-8D71-4940-B6BB-6862C7659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t>28.08.2022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17A4A-6BE4-47CB-9CD4-A285E2D43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2747D-D825-4A66-8A60-C4EE4BC74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7086000" cy="3465000"/>
          </a:xfrm>
        </p:spPr>
        <p:txBody>
          <a:bodyPr>
            <a:normAutofit fontScale="90000"/>
          </a:bodyPr>
          <a:lstStyle/>
          <a:p>
            <a:r>
              <a:rPr lang="ru-RU" sz="7200" dirty="0">
                <a:solidFill>
                  <a:schemeClr val="accent3"/>
                </a:solidFill>
              </a:rPr>
              <a:t>Результативность работы школы по итогам 2021-2022 учебного года.</a:t>
            </a:r>
          </a:p>
        </p:txBody>
      </p:sp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75BB2-258D-4DB4-8FAC-81982D9E0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Результативность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647D0-4924-450B-B456-289964F2A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9класс не преодолели порог, оставлены на осень:</a:t>
            </a:r>
          </a:p>
          <a:p>
            <a:r>
              <a:rPr lang="ru-RU" dirty="0"/>
              <a:t>Марков Е.- математика, русский язык, география</a:t>
            </a:r>
          </a:p>
          <a:p>
            <a:r>
              <a:rPr lang="ru-RU" dirty="0"/>
              <a:t>Скорикова Д.- математика, русский язык, география, информатика</a:t>
            </a:r>
          </a:p>
          <a:p>
            <a:endParaRPr lang="ru-RU" dirty="0"/>
          </a:p>
          <a:p>
            <a:r>
              <a:rPr lang="ru-RU" dirty="0"/>
              <a:t>11 класс не преодолели порог, оставлены на осень:</a:t>
            </a:r>
          </a:p>
          <a:p>
            <a:r>
              <a:rPr lang="ru-RU" dirty="0"/>
              <a:t>Архипова Е.- математика (база)</a:t>
            </a:r>
          </a:p>
          <a:p>
            <a:r>
              <a:rPr lang="ru-RU" dirty="0"/>
              <a:t>Гранфельд И. – математика (база)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5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B6B62F-0021-4CDF-9FA4-8202FAF08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2D71EB-2FC0-40D3-82AE-D281F32332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Сильные стороны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-эффективная работа методических объединений учителей русского языка и математики;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-материально-техническая база позволяет использовать различные приемы и методы при обучении выпускников;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-организация и проведение письменных работ в форме  экзаменов ОГЭ и ЕГЭ с целью иметь реальную картину успеваемости и качества обученности выпускников, выявление "группы риска", составление плана работы с данной группой;</a:t>
            </a:r>
            <a:endParaRPr lang="ru-R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571B28-C60F-44D8-8601-4749FC9F8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825625"/>
            <a:ext cx="5181600" cy="4351338"/>
          </a:xfrm>
        </p:spPr>
        <p:txBody>
          <a:bodyPr>
            <a:normAutofit/>
          </a:bodyPr>
          <a:lstStyle/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Слабые стороны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-низкий уровень мотивации выпускников на внутреннюю честность при выполнении контрольных заданий;  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-низкая сформированность способности к самоанализу выполненной работы;</a:t>
            </a:r>
          </a:p>
          <a:p>
            <a:pPr marL="0" indent="0" algn="just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недостаточно высокий уровень тестовой культуры выпускников – работа с бланками, каллиграфия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 низкий уровень мотивации к получению знаний у отдельных обучающихся;</a:t>
            </a:r>
          </a:p>
        </p:txBody>
      </p:sp>
    </p:spTree>
    <p:extLst>
      <p:ext uri="{BB962C8B-B14F-4D97-AF65-F5344CB8AC3E}">
        <p14:creationId xmlns:p14="http://schemas.microsoft.com/office/powerpoint/2010/main" val="333905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583DDC-C744-484A-8BFA-0D120F0FE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Вожможности</a:t>
            </a:r>
            <a:r>
              <a:rPr lang="ru-RU" dirty="0"/>
              <a:t> при подготовке к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2FE6B8-7964-474A-B9F2-1FA2BDE3B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неограниченного доступа к техническим средствам обучения и организации учебного процесса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контроля и своевременного информирования родителей о проблемах в обучении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прохождение минимального порога по математике и русскому языку;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повысить средний балл по русскому языку и математике профильного уровня;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12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893E71-4695-44BB-933D-6F672149CBF4}"/>
              </a:ext>
            </a:extLst>
          </p:cNvPr>
          <p:cNvSpPr txBox="1"/>
          <p:nvPr/>
        </p:nvSpPr>
        <p:spPr>
          <a:xfrm>
            <a:off x="741000" y="615814"/>
            <a:ext cx="10170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государственной итоговой аттестации 2022 года позволяет определить следующие ключевые задачи на новый учебный год: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методы и подходы к отбору содержания, методов и форм организации образовательного процесса;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активизировать использование компьютерных форм контроля и оценки качества образования, уровня знаний обучающихся;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-обеспечить условия для самообразования каждого учителя на основе использования современных информационных технологий, в том числе дистанционных форм обучения;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-проанализировать содержание профессиональной деятельности педагогов с точки зрения её результативности, инновационного характера, применения современных образовательных технологий;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осуществить корректировку рабочих программ учебных предметов с учётом результатов ЕГЭ и ОГЭ;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организовать работу по ранней диагностике  востребованности   предметов по выбору на ЕГЭ и ОГЭ.</a:t>
            </a:r>
          </a:p>
        </p:txBody>
      </p:sp>
    </p:spTree>
    <p:extLst>
      <p:ext uri="{BB962C8B-B14F-4D97-AF65-F5344CB8AC3E}">
        <p14:creationId xmlns:p14="http://schemas.microsoft.com/office/powerpoint/2010/main" val="214855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415B4-A4B8-41CB-B496-C7FDEF477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Учебный план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68982-DBDE-4595-8A98-21224501A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Учебных недель:</a:t>
            </a:r>
          </a:p>
          <a:p>
            <a:r>
              <a:rPr lang="ru-RU" dirty="0"/>
              <a:t>1 класс -33 учебные недели</a:t>
            </a:r>
          </a:p>
          <a:p>
            <a:r>
              <a:rPr lang="ru-RU" dirty="0"/>
              <a:t>2-11- не менее 34 учебных недель</a:t>
            </a:r>
          </a:p>
        </p:txBody>
      </p:sp>
    </p:spTree>
    <p:extLst>
      <p:ext uri="{BB962C8B-B14F-4D97-AF65-F5344CB8AC3E}">
        <p14:creationId xmlns:p14="http://schemas.microsoft.com/office/powerpoint/2010/main" val="219887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ECA6-2C10-42CC-8823-AE3421095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Каникулы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A69E54-D44B-4DB4-89D6-039D8E202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000" y="1854000"/>
            <a:ext cx="5220000" cy="39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Осенние</a:t>
            </a:r>
            <a:r>
              <a:rPr lang="ru-RU" dirty="0"/>
              <a:t> -29.10.2022-06.11.2022 (9 дней)</a:t>
            </a:r>
          </a:p>
          <a:p>
            <a:pPr marL="0" indent="0">
              <a:buNone/>
            </a:pPr>
            <a:r>
              <a:rPr lang="ru-RU" b="1" dirty="0"/>
              <a:t>Зимние</a:t>
            </a:r>
            <a:r>
              <a:rPr lang="ru-RU" dirty="0"/>
              <a:t>- 28.12.2022-08.01.2023 (12 дней)</a:t>
            </a:r>
          </a:p>
          <a:p>
            <a:pPr marL="0" indent="0">
              <a:buNone/>
            </a:pPr>
            <a:r>
              <a:rPr lang="ru-RU" b="1" dirty="0"/>
              <a:t>Весенние</a:t>
            </a:r>
            <a:r>
              <a:rPr lang="ru-RU" dirty="0"/>
              <a:t> -25.03.2023-02.04.2023 (9 дней)</a:t>
            </a:r>
          </a:p>
          <a:p>
            <a:pPr marL="0" indent="0">
              <a:buNone/>
            </a:pPr>
            <a:r>
              <a:rPr lang="ru-RU" dirty="0"/>
              <a:t>Доп. каникулы  для 1 –х классов: 20.02.2023-26.02.2023  (7 дней)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BA34A7-773F-4B5F-8831-BD7E417260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7113" y="1854000"/>
            <a:ext cx="5574193" cy="369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543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58823AD-D428-460A-994F-C3E28E4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6000" y="279000"/>
            <a:ext cx="907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062D2-87BA-47CB-AA8D-848BE686EE02}"/>
              </a:ext>
            </a:extLst>
          </p:cNvPr>
          <p:cNvSpPr txBox="1"/>
          <p:nvPr/>
        </p:nvSpPr>
        <p:spPr>
          <a:xfrm>
            <a:off x="4275181" y="3204000"/>
            <a:ext cx="36416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chemeClr val="accent3"/>
                </a:solidFill>
              </a:rPr>
              <a:t>СПАСИБО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91C9CB-97EF-4869-9943-D47D8C1392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00" y="5083790"/>
            <a:ext cx="476176" cy="476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0E789E-9521-4149-8E06-223B8EDFEFF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466001" y="5083790"/>
            <a:ext cx="476176" cy="476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01D014-EF1E-43AF-92AE-4BF16EB4108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76000" y="5083790"/>
            <a:ext cx="476176" cy="4761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C8E9F6-ED53-4B6A-8979-B6CF3385AB4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086000" y="5083790"/>
            <a:ext cx="476176" cy="47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CF3881-357C-4FCA-874F-76CC57210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Качество 1-4 классы 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FBEE952-C398-4FEC-B994-B637896ECA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139636"/>
              </p:ext>
            </p:extLst>
          </p:nvPr>
        </p:nvGraphicFramePr>
        <p:xfrm>
          <a:off x="650875" y="2436813"/>
          <a:ext cx="7560125" cy="346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2">
            <a:extLst>
              <a:ext uri="{FF2B5EF4-FFF2-40B4-BE49-F238E27FC236}">
                <a16:creationId xmlns:a16="http://schemas.microsoft.com/office/drawing/2014/main" id="{2E003569-579D-4285-B007-005B990FF1A5}"/>
              </a:ext>
            </a:extLst>
          </p:cNvPr>
          <p:cNvSpPr txBox="1">
            <a:spLocks/>
          </p:cNvSpPr>
          <p:nvPr/>
        </p:nvSpPr>
        <p:spPr>
          <a:xfrm>
            <a:off x="4536800" y="2428558"/>
            <a:ext cx="3330000" cy="346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F3E7C23D-71B6-49F0-B7A1-F2BDD3357A70}"/>
              </a:ext>
            </a:extLst>
          </p:cNvPr>
          <p:cNvSpPr txBox="1">
            <a:spLocks/>
          </p:cNvSpPr>
          <p:nvPr/>
        </p:nvSpPr>
        <p:spPr>
          <a:xfrm>
            <a:off x="8422600" y="2428114"/>
            <a:ext cx="3330000" cy="346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4B98B-B04B-478F-A34E-960DCD668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Качество 5-9 классы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05C4BC1-8104-485E-AD56-4130F31E56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222484"/>
              </p:ext>
            </p:extLst>
          </p:nvPr>
        </p:nvGraphicFramePr>
        <p:xfrm>
          <a:off x="1101000" y="2124000"/>
          <a:ext cx="10515600" cy="3783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37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30AF50-BAD4-4088-A887-A3AE13C9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Качество 10- 11 классы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7EE9275-B1A5-42B8-9CE8-E9E1D45FBB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597697"/>
              </p:ext>
            </p:extLst>
          </p:nvPr>
        </p:nvGraphicFramePr>
        <p:xfrm>
          <a:off x="1460500" y="2033588"/>
          <a:ext cx="10515600" cy="409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417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E4A6286-6A7E-499F-B178-8E679457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Успеваемость по школе 99,6 %</a:t>
            </a: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1625649D-205B-4ACB-99B3-39C5D587CC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518158"/>
              </p:ext>
            </p:extLst>
          </p:nvPr>
        </p:nvGraphicFramePr>
        <p:xfrm>
          <a:off x="786000" y="2443039"/>
          <a:ext cx="9135000" cy="230622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25000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060000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4950000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49442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 учащегося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Предмет/ ФИО учителя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826020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Токарев Ярослав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Алгебра/ Ахметова З.Н.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Крымов  Максим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Алгебра, геометрия/ Ахметова З.Н.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Ботов Виктор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алгебра/, геометрия/ Ахметова З.Н.</a:t>
                      </a:r>
                    </a:p>
                    <a:p>
                      <a:r>
                        <a:rPr lang="ru-RU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Обществознание/ Хакимова  Э.З.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65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07F834-895E-486D-9D15-FA6D5DD5B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Результативность ГИА-9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F7470F7-E967-431A-BBEF-0C5583828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676592"/>
              </p:ext>
            </p:extLst>
          </p:nvPr>
        </p:nvGraphicFramePr>
        <p:xfrm>
          <a:off x="1460500" y="2033588"/>
          <a:ext cx="10515600" cy="409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229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4343A-1B6C-4216-B676-67E4052CB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Результативность ГИА-9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90B0707-F23E-436A-8F56-E7DFE631F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214010"/>
              </p:ext>
            </p:extLst>
          </p:nvPr>
        </p:nvGraphicFramePr>
        <p:xfrm>
          <a:off x="1460500" y="2033588"/>
          <a:ext cx="10515600" cy="409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450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A271A-5358-4A81-9896-FDB333629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Результативность ГИА-11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0628ACB-E5C1-43AE-B352-D14711D0C7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266503"/>
              </p:ext>
            </p:extLst>
          </p:nvPr>
        </p:nvGraphicFramePr>
        <p:xfrm>
          <a:off x="1460500" y="2033588"/>
          <a:ext cx="10515600" cy="409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961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387C0-DC10-495C-8600-37E0E1DA2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Результативность ГИА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99821C-E6D0-41ED-A1F7-F389B7067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Аттестат с отличием в 11 классе получила- Габдуллина Алина</a:t>
            </a:r>
          </a:p>
          <a:p>
            <a:r>
              <a:rPr lang="ru-RU" dirty="0"/>
              <a:t>Аттестат с отличием в 9 классе получили:</a:t>
            </a:r>
          </a:p>
          <a:p>
            <a:r>
              <a:rPr lang="ru-RU" dirty="0"/>
              <a:t>1. </a:t>
            </a:r>
            <a:r>
              <a:rPr lang="ru-RU" dirty="0" err="1"/>
              <a:t>Колбенева</a:t>
            </a:r>
            <a:r>
              <a:rPr lang="ru-RU" dirty="0"/>
              <a:t> Елизавета</a:t>
            </a:r>
          </a:p>
          <a:p>
            <a:r>
              <a:rPr lang="ru-RU" dirty="0"/>
              <a:t>2. Никитин Рамазан</a:t>
            </a:r>
          </a:p>
          <a:p>
            <a:r>
              <a:rPr lang="ru-RU" dirty="0"/>
              <a:t>3. </a:t>
            </a:r>
            <a:r>
              <a:rPr lang="ru-RU" dirty="0" err="1"/>
              <a:t>Гизатуллин</a:t>
            </a:r>
            <a:r>
              <a:rPr lang="ru-RU" dirty="0"/>
              <a:t> Булат</a:t>
            </a:r>
          </a:p>
          <a:p>
            <a:r>
              <a:rPr lang="ru-RU" dirty="0"/>
              <a:t>4. </a:t>
            </a:r>
            <a:r>
              <a:rPr lang="ru-RU" dirty="0" err="1"/>
              <a:t>Кордюков</a:t>
            </a:r>
            <a:r>
              <a:rPr lang="ru-RU" dirty="0"/>
              <a:t> Кирилл</a:t>
            </a:r>
          </a:p>
          <a:p>
            <a:r>
              <a:rPr lang="ru-RU" dirty="0"/>
              <a:t>5. </a:t>
            </a:r>
            <a:r>
              <a:rPr lang="ru-RU" dirty="0" err="1"/>
              <a:t>Шангареев</a:t>
            </a:r>
            <a:r>
              <a:rPr lang="ru-RU" dirty="0"/>
              <a:t> </a:t>
            </a:r>
            <a:r>
              <a:rPr lang="ru-RU" dirty="0" err="1"/>
              <a:t>Вильдан</a:t>
            </a:r>
            <a:endParaRPr lang="ru-RU" dirty="0"/>
          </a:p>
          <a:p>
            <a:r>
              <a:rPr lang="ru-RU" dirty="0"/>
              <a:t>6. Мусина </a:t>
            </a:r>
            <a:r>
              <a:rPr lang="ru-RU" dirty="0" err="1"/>
              <a:t>Ралина</a:t>
            </a:r>
            <a:endParaRPr lang="ru-RU" dirty="0"/>
          </a:p>
          <a:p>
            <a:r>
              <a:rPr lang="ru-RU" dirty="0"/>
              <a:t>7. Шабанова </a:t>
            </a:r>
            <a:r>
              <a:rPr lang="ru-RU" dirty="0" err="1"/>
              <a:t>Нурай</a:t>
            </a:r>
            <a:endParaRPr lang="ru-RU" dirty="0"/>
          </a:p>
          <a:p>
            <a:r>
              <a:rPr lang="ru-RU" dirty="0"/>
              <a:t>8. </a:t>
            </a:r>
            <a:r>
              <a:rPr lang="ru-RU" dirty="0" err="1"/>
              <a:t>Шигавалеева</a:t>
            </a:r>
            <a:r>
              <a:rPr lang="ru-RU" dirty="0"/>
              <a:t> Диана</a:t>
            </a:r>
          </a:p>
          <a:p>
            <a:r>
              <a:rPr lang="ru-RU" dirty="0"/>
              <a:t>9. Яшина Злата</a:t>
            </a:r>
          </a:p>
          <a:p>
            <a:r>
              <a:rPr lang="ru-RU" dirty="0"/>
              <a:t>10. Маннанова Диана</a:t>
            </a:r>
          </a:p>
        </p:txBody>
      </p:sp>
    </p:spTree>
    <p:extLst>
      <p:ext uri="{BB962C8B-B14F-4D97-AF65-F5344CB8AC3E}">
        <p14:creationId xmlns:p14="http://schemas.microsoft.com/office/powerpoint/2010/main" val="253468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533</Words>
  <Application>Microsoft Office PowerPoint</Application>
  <PresentationFormat>Широкоэкранный</PresentationFormat>
  <Paragraphs>77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Результативность работы школы по итогам 2021-2022 учебного года.</vt:lpstr>
      <vt:lpstr>Качество 1-4 классы </vt:lpstr>
      <vt:lpstr>Качество 5-9 классы</vt:lpstr>
      <vt:lpstr>Качество 10- 11 классы</vt:lpstr>
      <vt:lpstr>Успеваемость по школе 99,6 %</vt:lpstr>
      <vt:lpstr>Результативность ГИА-9</vt:lpstr>
      <vt:lpstr>Результативность ГИА-9</vt:lpstr>
      <vt:lpstr>Результативность ГИА-11</vt:lpstr>
      <vt:lpstr>Результативность ГИА</vt:lpstr>
      <vt:lpstr>Результативность ГИА</vt:lpstr>
      <vt:lpstr>Анализ ГИА</vt:lpstr>
      <vt:lpstr>Вожможности при подготовке к ГИА</vt:lpstr>
      <vt:lpstr>Презентация PowerPoint</vt:lpstr>
      <vt:lpstr>Учебный план </vt:lpstr>
      <vt:lpstr>Каникулы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Пользователь</cp:lastModifiedBy>
  <cp:revision>16</cp:revision>
  <dcterms:created xsi:type="dcterms:W3CDTF">2020-07-05T17:04:43Z</dcterms:created>
  <dcterms:modified xsi:type="dcterms:W3CDTF">2022-08-28T19:47:19Z</dcterms:modified>
</cp:coreProperties>
</file>